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0" r:id="rId2"/>
    <p:sldId id="315" r:id="rId3"/>
    <p:sldId id="309" r:id="rId4"/>
    <p:sldId id="314" r:id="rId5"/>
    <p:sldId id="311" r:id="rId6"/>
    <p:sldId id="313" r:id="rId7"/>
    <p:sldId id="316" r:id="rId8"/>
    <p:sldId id="317" r:id="rId9"/>
    <p:sldId id="318" r:id="rId10"/>
    <p:sldId id="319" r:id="rId11"/>
    <p:sldId id="321" r:id="rId12"/>
    <p:sldId id="323" r:id="rId13"/>
    <p:sldId id="322" r:id="rId14"/>
    <p:sldId id="324" r:id="rId15"/>
  </p:sldIdLst>
  <p:sldSz cx="13444538" cy="7562850"/>
  <p:notesSz cx="9866313" cy="6735763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7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1" autoAdjust="0"/>
    <p:restoredTop sz="85714" autoAdjust="0"/>
  </p:normalViewPr>
  <p:slideViewPr>
    <p:cSldViewPr>
      <p:cViewPr varScale="1">
        <p:scale>
          <a:sx n="89" d="100"/>
          <a:sy n="89" d="100"/>
        </p:scale>
        <p:origin x="1440" y="90"/>
      </p:cViewPr>
      <p:guideLst>
        <p:guide orient="horz" pos="2880"/>
        <p:guide pos="27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500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9349" y="0"/>
            <a:ext cx="4274035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r">
              <a:defRPr sz="1100">
                <a:uFillTx/>
              </a:defRPr>
            </a:lvl1pPr>
          </a:lstStyle>
          <a:p>
            <a:fld id="{8B6ABFD1-A3DE-43E0-8BEA-C8ECCDB0A65C}" type="datetimeFigureOut">
              <a:rPr lang="ko-KR" altLang="en-US" smtClean="0">
                <a:uFillTx/>
              </a:rPr>
              <a:t>2018-05-30</a:t>
            </a:fld>
            <a:endParaRPr lang="ko-KR" alt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37013" cy="227171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83146" tIns="41573" rIns="83146" bIns="41573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17" y="3242046"/>
            <a:ext cx="7891879" cy="2652454"/>
          </a:xfrm>
          <a:prstGeom prst="rect">
            <a:avLst/>
          </a:prstGeom>
        </p:spPr>
        <p:txBody>
          <a:bodyPr vert="horz" lIns="83146" tIns="41573" rIns="83146" bIns="41573" rtlCol="0"/>
          <a:lstStyle/>
          <a:p>
            <a:pPr lvl="0"/>
            <a:r>
              <a:rPr lang="en-US" altLang="ko-KR">
                <a:uFillTx/>
              </a:rPr>
              <a:t>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844"/>
            <a:ext cx="4275500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9349" y="6397844"/>
            <a:ext cx="4274035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r">
              <a:defRPr sz="1100">
                <a:uFillTx/>
              </a:defRPr>
            </a:lvl1pPr>
          </a:lstStyle>
          <a:p>
            <a:fld id="{B4D6A22E-F9FF-42EF-999B-5119DAB21D1D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8086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061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6363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202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819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6480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027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3805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0590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454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136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2585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483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2" y="2344483"/>
            <a:ext cx="1142785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2" y="4235198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5/30/2018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>
            <a:spLocks/>
          </p:cNvSpPr>
          <p:nvPr/>
        </p:nvSpPr>
        <p:spPr>
          <a:xfrm>
            <a:off x="1545181" y="2920745"/>
            <a:ext cx="2899995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17" name="bk object 17"/>
          <p:cNvSpPr>
            <a:spLocks/>
          </p:cNvSpPr>
          <p:nvPr/>
        </p:nvSpPr>
        <p:spPr>
          <a:xfrm>
            <a:off x="1651523" y="3777999"/>
            <a:ext cx="5311391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5/30/2018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5/30/2018</a:t>
            </a:fld>
            <a:endParaRPr lang="en-US"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5/30/2018</a:t>
            </a:fld>
            <a:endParaRPr lang="en-US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5/30/2018</a:t>
            </a:fld>
            <a:endParaRPr lang="en-US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srgbClr val="FFFFFF"/>
            </a:duotone>
          </a:blip>
          <a:stretch>
            <a:fillRect/>
          </a:stretch>
        </p:blipFill>
        <p:spPr>
          <a:xfrm>
            <a:off x="12096175" y="6571367"/>
            <a:ext cx="1242444" cy="878387"/>
          </a:xfrm>
          <a:prstGeom prst="rect">
            <a:avLst/>
          </a:prstGeom>
        </p:spPr>
      </p:pic>
      <p:cxnSp>
        <p:nvCxnSpPr>
          <p:cNvPr id="7" name="직선 연결선[R] 6"/>
          <p:cNvCxnSpPr/>
          <p:nvPr userDrawn="1"/>
        </p:nvCxnSpPr>
        <p:spPr>
          <a:xfrm>
            <a:off x="738061" y="7027473"/>
            <a:ext cx="1121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533991" y="351622"/>
            <a:ext cx="900000" cy="39700"/>
            <a:chOff x="484243" y="251476"/>
            <a:chExt cx="1110970" cy="110628"/>
          </a:xfrm>
        </p:grpSpPr>
        <p:sp>
          <p:nvSpPr>
            <p:cNvPr id="9" name="직사각형 8"/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5"/>
            <a:ext cx="5470426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227" y="1739458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5273" y="7002434"/>
            <a:ext cx="293001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5/30/2018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4287" y="1681627"/>
            <a:ext cx="2895600" cy="2917536"/>
          </a:xfrm>
          <a:prstGeom prst="rect">
            <a:avLst/>
          </a:prstGeom>
        </p:spPr>
      </p:pic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9683C1E-24EB-43D1-A3CF-D73CBCF47FA8}"/>
              </a:ext>
            </a:extLst>
          </p:cNvPr>
          <p:cNvSpPr txBox="1">
            <a:spLocks/>
          </p:cNvSpPr>
          <p:nvPr/>
        </p:nvSpPr>
        <p:spPr>
          <a:xfrm>
            <a:off x="1524637" y="4484623"/>
            <a:ext cx="10395263" cy="157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900" b="1" u="sng" dirty="0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Support Vector Machine</a:t>
            </a:r>
            <a:endParaRPr kumimoji="1" lang="en-US" altLang="ko-KR" sz="5900" b="1" u="sng" kern="1200" dirty="0">
              <a:solidFill>
                <a:schemeClr val="bg1">
                  <a:lumMod val="50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807868" y="2586397"/>
            <a:ext cx="182880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72A4E-01F9-4093-8522-487BE5253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19900" y="6448425"/>
            <a:ext cx="1242444" cy="8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68BAB6-1561-4EBE-B85B-20C0660C0617}"/>
              </a:ext>
            </a:extLst>
          </p:cNvPr>
          <p:cNvCxnSpPr/>
          <p:nvPr/>
        </p:nvCxnSpPr>
        <p:spPr>
          <a:xfrm>
            <a:off x="2074069" y="570755"/>
            <a:ext cx="0" cy="2330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6124E2-F363-4152-8E88-0F14C85A148C}"/>
              </a:ext>
            </a:extLst>
          </p:cNvPr>
          <p:cNvSpPr txBox="1"/>
          <p:nvPr/>
        </p:nvSpPr>
        <p:spPr>
          <a:xfrm>
            <a:off x="2242379" y="500416"/>
            <a:ext cx="281938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선형분리가 불가능한 경우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A5F15-CA3A-4513-962D-4DF94D4D1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22" t="57052" r="14022" b="6361"/>
          <a:stretch/>
        </p:blipFill>
        <p:spPr>
          <a:xfrm>
            <a:off x="2836069" y="1571625"/>
            <a:ext cx="6705600" cy="46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1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Non-Linear</a:t>
            </a:r>
            <a:r>
              <a:rPr kumimoji="1" lang="ko-KR" altLang="en-US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1" lang="en-US" altLang="ko-KR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68BAB6-1561-4EBE-B85B-20C0660C0617}"/>
              </a:ext>
            </a:extLst>
          </p:cNvPr>
          <p:cNvCxnSpPr/>
          <p:nvPr/>
        </p:nvCxnSpPr>
        <p:spPr>
          <a:xfrm>
            <a:off x="2618818" y="570755"/>
            <a:ext cx="0" cy="2330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6124E2-F363-4152-8E88-0F14C85A148C}"/>
              </a:ext>
            </a:extLst>
          </p:cNvPr>
          <p:cNvSpPr txBox="1"/>
          <p:nvPr/>
        </p:nvSpPr>
        <p:spPr>
          <a:xfrm>
            <a:off x="2787128" y="500416"/>
            <a:ext cx="281938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Kernel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0569ED-0798-4033-A2FB-24ECEC869ED0}"/>
                  </a:ext>
                </a:extLst>
              </p:cNvPr>
              <p:cNvSpPr txBox="1"/>
              <p:nvPr/>
            </p:nvSpPr>
            <p:spPr>
              <a:xfrm>
                <a:off x="2302669" y="2027099"/>
                <a:ext cx="8634736" cy="378885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/>
                  <a:t>Kernel function</a:t>
                </a:r>
                <a:r>
                  <a:rPr lang="en-US" altLang="ko-KR" dirty="0"/>
                  <a:t>: </a:t>
                </a:r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다른 공간으로 사상 된 두 벡터의 내적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/>
                  <a:t>SVM Kernel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function</a:t>
                </a:r>
                <a:r>
                  <a:rPr lang="ko-KR" altLang="en-US" b="1" dirty="0"/>
                  <a:t>의 성질</a:t>
                </a:r>
                <a:r>
                  <a:rPr lang="en-US" altLang="ko-KR" b="1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공간 상의 두 벡터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를 매개 변수로 갖는 커널 함수를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라 할 때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)∙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를 만족하는 맵핑 함수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이 존재해야 한다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즉 커널 함수의 값과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공간 상으로 </a:t>
                </a:r>
                <a:r>
                  <a:rPr lang="ko-KR" alt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맵핑된</a:t>
                </a:r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두 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의 내적이 같아야 한다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하나의 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kernel function</a:t>
                </a:r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에 대응하는 맵핑 함수는 여러 개 존재 가능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0569ED-0798-4033-A2FB-24ECEC869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669" y="2027099"/>
                <a:ext cx="8634736" cy="3788858"/>
              </a:xfrm>
              <a:prstGeom prst="rect">
                <a:avLst/>
              </a:prstGeom>
              <a:blipFill>
                <a:blip r:embed="rId3"/>
                <a:stretch>
                  <a:fillRect l="-636" b="-17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1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Non-Linear</a:t>
            </a:r>
            <a:r>
              <a:rPr kumimoji="1" lang="ko-KR" altLang="en-US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1" lang="en-US" altLang="ko-KR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68BAB6-1561-4EBE-B85B-20C0660C0617}"/>
              </a:ext>
            </a:extLst>
          </p:cNvPr>
          <p:cNvCxnSpPr/>
          <p:nvPr/>
        </p:nvCxnSpPr>
        <p:spPr>
          <a:xfrm>
            <a:off x="2618818" y="570755"/>
            <a:ext cx="0" cy="2330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6124E2-F363-4152-8E88-0F14C85A148C}"/>
              </a:ext>
            </a:extLst>
          </p:cNvPr>
          <p:cNvSpPr txBox="1"/>
          <p:nvPr/>
        </p:nvSpPr>
        <p:spPr>
          <a:xfrm>
            <a:off x="2787128" y="500416"/>
            <a:ext cx="281938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Kernel trick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0569ED-0798-4033-A2FB-24ECEC869ED0}"/>
                  </a:ext>
                </a:extLst>
              </p:cNvPr>
              <p:cNvSpPr txBox="1"/>
              <p:nvPr/>
            </p:nvSpPr>
            <p:spPr>
              <a:xfrm>
                <a:off x="2683669" y="1647825"/>
                <a:ext cx="3930691" cy="1307666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is-I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0569ED-0798-4033-A2FB-24ECEC869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669" y="1647825"/>
                <a:ext cx="3930691" cy="1307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3ACEC-39AE-4B4C-91B9-2D6BAFA6B60A}"/>
              </a:ext>
            </a:extLst>
          </p:cNvPr>
          <p:cNvCxnSpPr/>
          <p:nvPr/>
        </p:nvCxnSpPr>
        <p:spPr>
          <a:xfrm>
            <a:off x="5987830" y="2695169"/>
            <a:ext cx="4572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EF0F6A-4A6A-4490-9C78-2C01EA91E542}"/>
              </a:ext>
            </a:extLst>
          </p:cNvPr>
          <p:cNvSpPr txBox="1"/>
          <p:nvPr/>
        </p:nvSpPr>
        <p:spPr>
          <a:xfrm>
            <a:off x="1928622" y="3971017"/>
            <a:ext cx="100639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ko-KR" altLang="en-US" dirty="0"/>
              <a:t>계산은 </a:t>
            </a:r>
            <a:r>
              <a:rPr lang="ko-KR" altLang="en-US" dirty="0" err="1"/>
              <a:t>저차원</a:t>
            </a:r>
            <a:r>
              <a:rPr lang="ko-KR" altLang="en-US" dirty="0"/>
              <a:t> </a:t>
            </a:r>
            <a:r>
              <a:rPr lang="en-US" altLang="ko-KR" dirty="0"/>
              <a:t>L </a:t>
            </a:r>
            <a:r>
              <a:rPr lang="ko-KR" altLang="en-US" dirty="0"/>
              <a:t>공간에서 이루어지지만 분류 작업은 고차원 공간인 </a:t>
            </a:r>
            <a:r>
              <a:rPr lang="en-US" altLang="ko-KR" dirty="0"/>
              <a:t>H </a:t>
            </a:r>
            <a:r>
              <a:rPr lang="ko-KR" altLang="en-US" dirty="0"/>
              <a:t>공간에서 수행되는 효과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6B2D68-74EF-41E6-9B26-A6C75875EB1C}"/>
                  </a:ext>
                </a:extLst>
              </p:cNvPr>
              <p:cNvSpPr txBox="1"/>
              <p:nvPr/>
            </p:nvSpPr>
            <p:spPr>
              <a:xfrm>
                <a:off x="1732228" y="4924425"/>
                <a:ext cx="4692182" cy="1307666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is-I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6B2D68-74EF-41E6-9B26-A6C75875E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228" y="4924425"/>
                <a:ext cx="4692182" cy="1307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ABAD59-99B5-4B99-9D88-EB91E6FACF79}"/>
              </a:ext>
            </a:extLst>
          </p:cNvPr>
          <p:cNvCxnSpPr>
            <a:cxnSpLocks/>
          </p:cNvCxnSpPr>
          <p:nvPr/>
        </p:nvCxnSpPr>
        <p:spPr>
          <a:xfrm>
            <a:off x="5045868" y="5991225"/>
            <a:ext cx="117056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124A9DE-530B-436A-ADC9-90EA541F410D}"/>
              </a:ext>
            </a:extLst>
          </p:cNvPr>
          <p:cNvCxnSpPr/>
          <p:nvPr/>
        </p:nvCxnSpPr>
        <p:spPr>
          <a:xfrm>
            <a:off x="5633225" y="6003491"/>
            <a:ext cx="813881" cy="457200"/>
          </a:xfrm>
          <a:prstGeom prst="bentConnector3">
            <a:avLst>
              <a:gd name="adj1" fmla="val 338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B4B47B-7CFE-49AD-9511-AFA8701A9434}"/>
                  </a:ext>
                </a:extLst>
              </p:cNvPr>
              <p:cNvSpPr txBox="1"/>
              <p:nvPr/>
            </p:nvSpPr>
            <p:spPr>
              <a:xfrm>
                <a:off x="6798469" y="6372225"/>
                <a:ext cx="1111266" cy="391646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B4B47B-7CFE-49AD-9511-AFA8701A9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69" y="6372225"/>
                <a:ext cx="1111266" cy="39164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41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Non-Linear</a:t>
            </a:r>
            <a:r>
              <a:rPr kumimoji="1" lang="ko-KR" altLang="en-US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1" lang="en-US" altLang="ko-KR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68BAB6-1561-4EBE-B85B-20C0660C0617}"/>
              </a:ext>
            </a:extLst>
          </p:cNvPr>
          <p:cNvCxnSpPr/>
          <p:nvPr/>
        </p:nvCxnSpPr>
        <p:spPr>
          <a:xfrm>
            <a:off x="2618818" y="570755"/>
            <a:ext cx="0" cy="2330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6124E2-F363-4152-8E88-0F14C85A148C}"/>
              </a:ext>
            </a:extLst>
          </p:cNvPr>
          <p:cNvSpPr txBox="1"/>
          <p:nvPr/>
        </p:nvSpPr>
        <p:spPr>
          <a:xfrm>
            <a:off x="2787128" y="500416"/>
            <a:ext cx="281938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대표적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Kernel Functions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E6A6F-A195-4DE3-B97D-94ACA35405FF}"/>
              </a:ext>
            </a:extLst>
          </p:cNvPr>
          <p:cNvSpPr txBox="1"/>
          <p:nvPr/>
        </p:nvSpPr>
        <p:spPr>
          <a:xfrm>
            <a:off x="3217069" y="2409825"/>
            <a:ext cx="3048000" cy="20576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Polynomial</a:t>
            </a:r>
          </a:p>
          <a:p>
            <a:pPr>
              <a:lnSpc>
                <a:spcPct val="250000"/>
              </a:lnSpc>
            </a:pPr>
            <a:r>
              <a:rPr lang="en-US" altLang="ko-KR" dirty="0"/>
              <a:t>RBF (Radial Basis Function)</a:t>
            </a:r>
          </a:p>
          <a:p>
            <a:pPr>
              <a:lnSpc>
                <a:spcPct val="250000"/>
              </a:lnSpc>
            </a:pPr>
            <a:r>
              <a:rPr lang="en-US" altLang="ko-KR" dirty="0"/>
              <a:t>Hyperbolic tangent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38A761-6165-4320-B3FE-E04CA69D8391}"/>
                  </a:ext>
                </a:extLst>
              </p:cNvPr>
              <p:cNvSpPr txBox="1"/>
              <p:nvPr/>
            </p:nvSpPr>
            <p:spPr>
              <a:xfrm>
                <a:off x="6722269" y="2409825"/>
                <a:ext cx="3048000" cy="215148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>
                  <a:lnSpc>
                    <a:spcPct val="2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>
                  <a:lnSpc>
                    <a:spcPct val="2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38A761-6165-4320-B3FE-E04CA69D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269" y="2409825"/>
                <a:ext cx="3048000" cy="2151486"/>
              </a:xfrm>
              <a:prstGeom prst="rect">
                <a:avLst/>
              </a:prstGeom>
              <a:blipFill>
                <a:blip r:embed="rId3"/>
                <a:stretch>
                  <a:fillRect b="-1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[R] 12">
            <a:extLst>
              <a:ext uri="{FF2B5EF4-FFF2-40B4-BE49-F238E27FC236}">
                <a16:creationId xmlns:a16="http://schemas.microsoft.com/office/drawing/2014/main" id="{BBEF26C3-163A-46DC-AC3A-418DACA2A54E}"/>
              </a:ext>
            </a:extLst>
          </p:cNvPr>
          <p:cNvCxnSpPr/>
          <p:nvPr/>
        </p:nvCxnSpPr>
        <p:spPr>
          <a:xfrm flipH="1">
            <a:off x="2956669" y="2833669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3">
            <a:extLst>
              <a:ext uri="{FF2B5EF4-FFF2-40B4-BE49-F238E27FC236}">
                <a16:creationId xmlns:a16="http://schemas.microsoft.com/office/drawing/2014/main" id="{1B5340AD-C35C-459E-BB82-B429B46A72FD}"/>
              </a:ext>
            </a:extLst>
          </p:cNvPr>
          <p:cNvCxnSpPr/>
          <p:nvPr/>
        </p:nvCxnSpPr>
        <p:spPr>
          <a:xfrm flipH="1">
            <a:off x="2947338" y="3522351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15">
            <a:extLst>
              <a:ext uri="{FF2B5EF4-FFF2-40B4-BE49-F238E27FC236}">
                <a16:creationId xmlns:a16="http://schemas.microsoft.com/office/drawing/2014/main" id="{491D4DFC-8A4F-41BF-A13D-7E77977B164B}"/>
              </a:ext>
            </a:extLst>
          </p:cNvPr>
          <p:cNvCxnSpPr/>
          <p:nvPr/>
        </p:nvCxnSpPr>
        <p:spPr>
          <a:xfrm flipH="1">
            <a:off x="2947338" y="4211032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8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Non-Linear</a:t>
            </a:r>
            <a:r>
              <a:rPr kumimoji="1" lang="ko-KR" altLang="en-US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</a:t>
            </a:r>
            <a:r>
              <a:rPr kumimoji="1" lang="en-US" altLang="ko-KR" sz="2000" b="1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68BAB6-1561-4EBE-B85B-20C0660C0617}"/>
              </a:ext>
            </a:extLst>
          </p:cNvPr>
          <p:cNvCxnSpPr/>
          <p:nvPr/>
        </p:nvCxnSpPr>
        <p:spPr>
          <a:xfrm>
            <a:off x="2618818" y="570755"/>
            <a:ext cx="0" cy="2330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6124E2-F363-4152-8E88-0F14C85A148C}"/>
              </a:ext>
            </a:extLst>
          </p:cNvPr>
          <p:cNvSpPr txBox="1"/>
          <p:nvPr/>
        </p:nvSpPr>
        <p:spPr>
          <a:xfrm>
            <a:off x="2787128" y="500416"/>
            <a:ext cx="281938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Multiclass SVM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419C18-1CFA-4106-A4EC-139846033EC5}"/>
              </a:ext>
            </a:extLst>
          </p:cNvPr>
          <p:cNvGrpSpPr/>
          <p:nvPr/>
        </p:nvGrpSpPr>
        <p:grpSpPr>
          <a:xfrm>
            <a:off x="1034123" y="2809880"/>
            <a:ext cx="2209800" cy="2176637"/>
            <a:chOff x="1845469" y="2436779"/>
            <a:chExt cx="2209800" cy="217663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3F6F396-2885-42DA-950A-D6AFA35FABF2}"/>
                </a:ext>
              </a:extLst>
            </p:cNvPr>
            <p:cNvSpPr/>
            <p:nvPr/>
          </p:nvSpPr>
          <p:spPr>
            <a:xfrm>
              <a:off x="2302669" y="2436779"/>
              <a:ext cx="76200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0FA60FA-2660-4663-8B56-E4A03AADC7D9}"/>
                </a:ext>
              </a:extLst>
            </p:cNvPr>
            <p:cNvSpPr/>
            <p:nvPr/>
          </p:nvSpPr>
          <p:spPr>
            <a:xfrm>
              <a:off x="2455069" y="2589179"/>
              <a:ext cx="76200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23A18A-3024-4115-8A49-F560DA2A446C}"/>
                </a:ext>
              </a:extLst>
            </p:cNvPr>
            <p:cNvSpPr/>
            <p:nvPr/>
          </p:nvSpPr>
          <p:spPr>
            <a:xfrm>
              <a:off x="2035969" y="2714625"/>
              <a:ext cx="76200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FC824C2-F5C8-4EC3-946B-1ABC64816F6B}"/>
                </a:ext>
              </a:extLst>
            </p:cNvPr>
            <p:cNvSpPr/>
            <p:nvPr/>
          </p:nvSpPr>
          <p:spPr>
            <a:xfrm>
              <a:off x="2416969" y="2943225"/>
              <a:ext cx="76200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92859B9-BD12-4940-862D-DE07041E760A}"/>
                </a:ext>
              </a:extLst>
            </p:cNvPr>
            <p:cNvSpPr/>
            <p:nvPr/>
          </p:nvSpPr>
          <p:spPr>
            <a:xfrm>
              <a:off x="3979069" y="2943225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4C39BBD-C8EF-4D6F-A28C-43471DBEC4C5}"/>
                </a:ext>
              </a:extLst>
            </p:cNvPr>
            <p:cNvSpPr/>
            <p:nvPr/>
          </p:nvSpPr>
          <p:spPr>
            <a:xfrm>
              <a:off x="3293269" y="3447018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538E9D-A847-4C47-B6A7-60FC71BAF487}"/>
                </a:ext>
              </a:extLst>
            </p:cNvPr>
            <p:cNvSpPr/>
            <p:nvPr/>
          </p:nvSpPr>
          <p:spPr>
            <a:xfrm>
              <a:off x="1875108" y="3082950"/>
              <a:ext cx="76200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DA2ECD-B58F-4336-81C9-6A5883413CC4}"/>
                </a:ext>
              </a:extLst>
            </p:cNvPr>
            <p:cNvSpPr/>
            <p:nvPr/>
          </p:nvSpPr>
          <p:spPr>
            <a:xfrm>
              <a:off x="3559969" y="294048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67AD162-DE85-4A01-B8A8-A4FE2A3401B3}"/>
                </a:ext>
              </a:extLst>
            </p:cNvPr>
            <p:cNvSpPr/>
            <p:nvPr/>
          </p:nvSpPr>
          <p:spPr>
            <a:xfrm>
              <a:off x="3712369" y="309288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5B5996D-9A74-428B-B552-723A5285E589}"/>
                </a:ext>
              </a:extLst>
            </p:cNvPr>
            <p:cNvSpPr/>
            <p:nvPr/>
          </p:nvSpPr>
          <p:spPr>
            <a:xfrm>
              <a:off x="3293269" y="3218326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180F19C-084C-4D8C-82D2-6AD1389A84E9}"/>
                </a:ext>
              </a:extLst>
            </p:cNvPr>
            <p:cNvSpPr/>
            <p:nvPr/>
          </p:nvSpPr>
          <p:spPr>
            <a:xfrm>
              <a:off x="3674269" y="3446926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9190C61-D3A7-4710-AB62-118558B855C0}"/>
                </a:ext>
              </a:extLst>
            </p:cNvPr>
            <p:cNvSpPr/>
            <p:nvPr/>
          </p:nvSpPr>
          <p:spPr>
            <a:xfrm>
              <a:off x="3407569" y="3776511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9E0F2E-BABD-4727-8380-96202192D050}"/>
                </a:ext>
              </a:extLst>
            </p:cNvPr>
            <p:cNvSpPr/>
            <p:nvPr/>
          </p:nvSpPr>
          <p:spPr>
            <a:xfrm>
              <a:off x="2531269" y="4033423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E02771F-EE91-4EFB-BD7B-98B57F37D536}"/>
                </a:ext>
              </a:extLst>
            </p:cNvPr>
            <p:cNvSpPr/>
            <p:nvPr/>
          </p:nvSpPr>
          <p:spPr>
            <a:xfrm>
              <a:off x="1845469" y="4537216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9B20A8-B980-4E75-B0E7-75D03D3ED3A8}"/>
                </a:ext>
              </a:extLst>
            </p:cNvPr>
            <p:cNvSpPr/>
            <p:nvPr/>
          </p:nvSpPr>
          <p:spPr>
            <a:xfrm>
              <a:off x="2112169" y="4030678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CEB281-2E5C-4586-B777-72C5B192D892}"/>
                </a:ext>
              </a:extLst>
            </p:cNvPr>
            <p:cNvSpPr/>
            <p:nvPr/>
          </p:nvSpPr>
          <p:spPr>
            <a:xfrm>
              <a:off x="2264569" y="4183078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3630047-A998-4B10-AD4B-5EE6F17EF616}"/>
                </a:ext>
              </a:extLst>
            </p:cNvPr>
            <p:cNvSpPr/>
            <p:nvPr/>
          </p:nvSpPr>
          <p:spPr>
            <a:xfrm>
              <a:off x="1845469" y="43085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D4E2245-0036-4820-A7E8-7F2F6BB502F0}"/>
                </a:ext>
              </a:extLst>
            </p:cNvPr>
            <p:cNvSpPr/>
            <p:nvPr/>
          </p:nvSpPr>
          <p:spPr>
            <a:xfrm>
              <a:off x="2226469" y="45371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B3BB4A-40AA-442D-81C9-B7F0B2429400}"/>
              </a:ext>
            </a:extLst>
          </p:cNvPr>
          <p:cNvSpPr txBox="1"/>
          <p:nvPr/>
        </p:nvSpPr>
        <p:spPr>
          <a:xfrm>
            <a:off x="564975" y="1750849"/>
            <a:ext cx="291137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SVM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기본적으로 이진분류기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DDE02F-2333-437A-B473-E1FD537DE2E2}"/>
              </a:ext>
            </a:extLst>
          </p:cNvPr>
          <p:cNvSpPr/>
          <p:nvPr/>
        </p:nvSpPr>
        <p:spPr>
          <a:xfrm>
            <a:off x="5580061" y="916439"/>
            <a:ext cx="5112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OAA(One Against All)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혹은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One-versus-rest(OVR)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C944B4-0A64-4016-AD1C-98B7494D6734}"/>
              </a:ext>
            </a:extLst>
          </p:cNvPr>
          <p:cNvSpPr/>
          <p:nvPr/>
        </p:nvSpPr>
        <p:spPr>
          <a:xfrm>
            <a:off x="5539476" y="4225689"/>
            <a:ext cx="67214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OVO(One-versus-one)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570F3B6B-C112-4EDA-B81C-16DA9821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626" y="1260961"/>
            <a:ext cx="6261339" cy="1975084"/>
          </a:xfrm>
          <a:prstGeom prst="rect">
            <a:avLst/>
          </a:prstGeom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52AE8E56-1D3D-4FAC-B83B-E74F2DD58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476" y="4556179"/>
            <a:ext cx="6261339" cy="1959238"/>
          </a:xfrm>
          <a:prstGeom prst="rect">
            <a:avLst/>
          </a:prstGeom>
        </p:spPr>
      </p:pic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8DFA91DB-50C6-4995-B3EA-1573B2E1F9EF}"/>
              </a:ext>
            </a:extLst>
          </p:cNvPr>
          <p:cNvCxnSpPr/>
          <p:nvPr/>
        </p:nvCxnSpPr>
        <p:spPr>
          <a:xfrm>
            <a:off x="5897295" y="362874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B66D3014-7A7C-4B14-80D0-5AD6774C7D6B}"/>
                  </a:ext>
                </a:extLst>
              </p:cNvPr>
              <p:cNvSpPr txBox="1"/>
              <p:nvPr/>
            </p:nvSpPr>
            <p:spPr>
              <a:xfrm>
                <a:off x="6324753" y="3444079"/>
                <a:ext cx="2550891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값을 비교하여 결정</a:t>
                </a:r>
              </a:p>
            </p:txBody>
          </p:sp>
        </mc:Choice>
        <mc:Fallback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B66D3014-7A7C-4B14-80D0-5AD6774C7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753" y="3444079"/>
                <a:ext cx="2550891" cy="369332"/>
              </a:xfrm>
              <a:prstGeom prst="rect">
                <a:avLst/>
              </a:prstGeom>
              <a:blipFill>
                <a:blip r:embed="rId5"/>
                <a:stretch>
                  <a:fillRect t="-13115" r="-1196" b="-21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6A364E58-50C5-419D-8116-90863C59067A}"/>
              </a:ext>
            </a:extLst>
          </p:cNvPr>
          <p:cNvCxnSpPr/>
          <p:nvPr/>
        </p:nvCxnSpPr>
        <p:spPr>
          <a:xfrm>
            <a:off x="5897295" y="6801507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CE654BA0-71DF-4BAD-8116-BE9A18AD0BFE}"/>
              </a:ext>
            </a:extLst>
          </p:cNvPr>
          <p:cNvSpPr txBox="1"/>
          <p:nvPr/>
        </p:nvSpPr>
        <p:spPr>
          <a:xfrm>
            <a:off x="6324753" y="6616841"/>
            <a:ext cx="16204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Majority voting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0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9" y="1800225"/>
            <a:ext cx="5123955" cy="435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텍스트 상자 10"/>
              <p:cNvSpPr txBox="1"/>
              <p:nvPr/>
            </p:nvSpPr>
            <p:spPr>
              <a:xfrm>
                <a:off x="7408069" y="1647825"/>
                <a:ext cx="3087512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1" name="텍스트 상자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069" y="1647825"/>
                <a:ext cx="308751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5655469" y="3019425"/>
                <a:ext cx="7620000" cy="320421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Decision hyperplane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수학적 특징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</a:t>
                </a:r>
              </a:p>
              <a:p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feature space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를 두 영역으로 분할 함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임의의 상수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를 곱하여도 같은 초평면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W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는 초평면의 법선벡터로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방향을 나타내고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b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는 위치를 나타냄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임의의 점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X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에서 초평면까지의 거리는  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charset="0"/>
                      </a:rPr>
                      <m:t>h</m:t>
                    </m:r>
                    <m:r>
                      <a:rPr kumimoji="1" lang="en-US" altLang="ko-KR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hr-HR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kumimoji="1" lang="mr-IN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</m:d>
                      </m:den>
                    </m:f>
                  </m:oMath>
                </a14:m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469" y="3019425"/>
                <a:ext cx="7620000" cy="3204210"/>
              </a:xfrm>
              <a:prstGeom prst="rect">
                <a:avLst/>
              </a:prstGeom>
              <a:blipFill>
                <a:blip r:embed="rId5"/>
                <a:stretch>
                  <a:fillRect l="-1280" t="-17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[R] 12"/>
          <p:cNvCxnSpPr/>
          <p:nvPr/>
        </p:nvCxnSpPr>
        <p:spPr>
          <a:xfrm flipH="1">
            <a:off x="6355265" y="4266038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>
            <a:off x="6345934" y="4685916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 flipH="1">
            <a:off x="6345934" y="5105794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6345934" y="5807025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6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9" y="1509712"/>
            <a:ext cx="6668861" cy="4086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342" y="3552825"/>
            <a:ext cx="5896627" cy="259179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43D4C6-668E-443B-8CB4-20BE90FF8855}"/>
              </a:ext>
            </a:extLst>
          </p:cNvPr>
          <p:cNvCxnSpPr/>
          <p:nvPr/>
        </p:nvCxnSpPr>
        <p:spPr>
          <a:xfrm>
            <a:off x="2074069" y="570755"/>
            <a:ext cx="0" cy="2330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FD6902-28B5-44F8-AD65-CD0B842B15E5}"/>
              </a:ext>
            </a:extLst>
          </p:cNvPr>
          <p:cNvSpPr txBox="1"/>
          <p:nvPr/>
        </p:nvSpPr>
        <p:spPr>
          <a:xfrm>
            <a:off x="2242379" y="500416"/>
            <a:ext cx="281938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선형분리가 가능한 경우</a:t>
            </a:r>
          </a:p>
        </p:txBody>
      </p:sp>
    </p:spTree>
    <p:extLst>
      <p:ext uri="{BB962C8B-B14F-4D97-AF65-F5344CB8AC3E}">
        <p14:creationId xmlns:p14="http://schemas.microsoft.com/office/powerpoint/2010/main" val="543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2226469" y="1647825"/>
                <a:ext cx="9296400" cy="428001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조건부 최적화 문제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−1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≥0, 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…, 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kumimoji="1" lang="en-US" altLang="ko-KR" b="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mbria Math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b="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Minimize 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mr-IN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문제의 특징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해의 유일성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j(w)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는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2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차식이므로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convex function.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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no local minimum.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	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어려운 문제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: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N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개의 선형 부등식을 조건으로 가진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2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차 함수의 최적화 문제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.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						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    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Lagrange multiplier 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도입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/>
                </a:endParaRPr>
              </a:p>
              <a:p>
                <a:endParaRPr kumimoji="1"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69" y="1647825"/>
                <a:ext cx="9296400" cy="4280018"/>
              </a:xfrm>
              <a:prstGeom prst="rect">
                <a:avLst/>
              </a:prstGeom>
              <a:blipFill>
                <a:blip r:embed="rId3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6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1388269" y="1571625"/>
                <a:ext cx="7162800" cy="500970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Lagrange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mr-IN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mr-IN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b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Karush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-Kuhn-Tucker (KKT)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조건을 이용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KKT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조건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</a:t>
                </a:r>
              </a:p>
              <a:p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1.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𝐿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𝛼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𝑊</m:t>
                        </m:r>
                      </m:den>
                    </m:f>
                    <m:r>
                      <a:rPr kumimoji="1" lang="en-US" altLang="ko-KR" b="0" i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 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   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𝑊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ko-KR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𝐿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𝛼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kumimoji="1" lang="en-US" altLang="ko-KR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 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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ko-KR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=0</m:t>
                        </m:r>
                      </m:e>
                    </m:nary>
                  </m:oMath>
                </a14:m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</a:rPr>
                      <m:t>≥0,   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=1,…, 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  <a:p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kumimoji="1"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=0,   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=1, …</m:t>
                    </m:r>
                    <m:r>
                      <a:rPr kumimoji="1" lang="en-US" altLang="ko-KR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charset="0"/>
                      </a:rPr>
                      <m:t>N</m:t>
                    </m:r>
                  </m:oMath>
                </a14:m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kumimoji="1"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69" y="1571625"/>
                <a:ext cx="7162800" cy="5009705"/>
              </a:xfrm>
              <a:prstGeom prst="rect">
                <a:avLst/>
              </a:prstGeom>
              <a:blipFill>
                <a:blip r:embed="rId3"/>
                <a:stretch>
                  <a:fillRect l="-766" t="-730" b="-1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6874669" y="6067425"/>
                <a:ext cx="472440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ko-KR" i="1">
                        <a:latin typeface="Cambria Math" charset="0"/>
                      </a:rPr>
                      <m:t>1</m:t>
                    </m:r>
                  </m:oMath>
                </a14:m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인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𝑖</m:t>
                    </m:r>
                  </m:oMath>
                </a14:m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들이 </a:t>
                </a:r>
                <a:r>
                  <a:rPr kumimoji="1" lang="en-US" altLang="ko-KR" u="sng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Support Vectors</a:t>
                </a:r>
                <a:endParaRPr kumimoji="1" lang="ko-KR" altLang="en-US" u="sng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69" y="6067425"/>
                <a:ext cx="4724400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6"/>
              <p:cNvSpPr txBox="1"/>
              <p:nvPr/>
            </p:nvSpPr>
            <p:spPr>
              <a:xfrm>
                <a:off x="6874669" y="4175037"/>
                <a:ext cx="4724400" cy="37452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ko-KR" altLang="en-US" b="0" i="0" smtClean="0">
                        <a:latin typeface="Cambria Math" charset="0"/>
                      </a:rPr>
                      <m:t>와</m:t>
                    </m:r>
                    <m:r>
                      <a:rPr kumimoji="1" lang="ko-KR" alt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는 주어진 데이터 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만 구하면 됨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.</a:t>
                </a:r>
                <a:endParaRPr kumimoji="1"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7" name="텍스트 상자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69" y="4175037"/>
                <a:ext cx="4724400" cy="374526"/>
              </a:xfrm>
              <a:prstGeom prst="rect">
                <a:avLst/>
              </a:prstGeom>
              <a:blipFill>
                <a:blip r:embed="rId5"/>
                <a:stretch>
                  <a:fillRect t="-13115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7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1388269" y="1343025"/>
                <a:ext cx="10515600" cy="471821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대입하고 정리하면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    조건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is-I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ko-KR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=0</m:t>
                        </m:r>
                      </m:e>
                    </m:nary>
                  </m:oMath>
                </a14:m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≥0,   </m:t>
                    </m:r>
                    <m:r>
                      <a:rPr kumimoji="1" lang="en-US" altLang="ko-KR" i="1">
                        <a:latin typeface="Cambria Math" charset="0"/>
                      </a:rPr>
                      <m:t>𝑖</m:t>
                    </m:r>
                    <m:r>
                      <a:rPr kumimoji="1" lang="en-US" altLang="ko-KR" i="1">
                        <a:latin typeface="Cambria Math" charset="0"/>
                      </a:rPr>
                      <m:t>=1,…, </m:t>
                    </m:r>
                    <m:r>
                      <a:rPr kumimoji="1" lang="en-US" altLang="ko-KR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   하에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𝛼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kumimoji="1" lang="mr-IN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is-I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1" lang="is-I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를 최대화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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하나의 등식 조건과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,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N 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개의 부등식 조건을 가진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2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차 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(quadratic)</a:t>
                </a:r>
                <a:r>
                  <a:rPr kumimoji="1"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 목적 함수의 최대화 문제</a:t>
                </a:r>
                <a:r>
                  <a:rPr kumimoji="1"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Wingdings"/>
                  </a:rPr>
                  <a:t>.</a:t>
                </a:r>
                <a:endParaRPr kumimoji="1"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kumimoji="1"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69" y="1343025"/>
                <a:ext cx="10515600" cy="4718215"/>
              </a:xfrm>
              <a:prstGeom prst="rect">
                <a:avLst/>
              </a:prstGeom>
              <a:blipFill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상자 2"/>
          <p:cNvSpPr txBox="1"/>
          <p:nvPr/>
        </p:nvSpPr>
        <p:spPr>
          <a:xfrm>
            <a:off x="2531269" y="6120904"/>
            <a:ext cx="345639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ko-KR" altLang="en-US" u="sng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목적함수에서 두 벡터의 내적으로 계산</a:t>
            </a:r>
            <a:r>
              <a:rPr kumimoji="1" lang="en-US" altLang="ko-KR" u="sng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kumimoji="1" lang="ko-KR" altLang="en-US" u="sng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29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68BAB6-1561-4EBE-B85B-20C0660C0617}"/>
              </a:ext>
            </a:extLst>
          </p:cNvPr>
          <p:cNvCxnSpPr/>
          <p:nvPr/>
        </p:nvCxnSpPr>
        <p:spPr>
          <a:xfrm>
            <a:off x="2074069" y="570755"/>
            <a:ext cx="0" cy="2330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6124E2-F363-4152-8E88-0F14C85A148C}"/>
              </a:ext>
            </a:extLst>
          </p:cNvPr>
          <p:cNvSpPr txBox="1"/>
          <p:nvPr/>
        </p:nvSpPr>
        <p:spPr>
          <a:xfrm>
            <a:off x="2242379" y="500416"/>
            <a:ext cx="281938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Example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F7B68F-3622-44EF-9DB4-F23F4118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690"/>
          <a:stretch/>
        </p:blipFill>
        <p:spPr>
          <a:xfrm>
            <a:off x="1079944" y="1343025"/>
            <a:ext cx="112846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7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68BAB6-1561-4EBE-B85B-20C0660C0617}"/>
              </a:ext>
            </a:extLst>
          </p:cNvPr>
          <p:cNvCxnSpPr/>
          <p:nvPr/>
        </p:nvCxnSpPr>
        <p:spPr>
          <a:xfrm>
            <a:off x="2074069" y="570755"/>
            <a:ext cx="0" cy="2330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6124E2-F363-4152-8E88-0F14C85A148C}"/>
              </a:ext>
            </a:extLst>
          </p:cNvPr>
          <p:cNvSpPr txBox="1"/>
          <p:nvPr/>
        </p:nvSpPr>
        <p:spPr>
          <a:xfrm>
            <a:off x="2242379" y="500416"/>
            <a:ext cx="281938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Example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915FA-B8BB-4245-A0F4-6DEE3ADF9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2" t="44963" r="53389" b="25031"/>
          <a:stretch/>
        </p:blipFill>
        <p:spPr>
          <a:xfrm>
            <a:off x="626269" y="1724025"/>
            <a:ext cx="5347208" cy="4248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2A80E6-1B48-4185-A688-C9CBC2B38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16" r="48137" b="1638"/>
          <a:stretch/>
        </p:blipFill>
        <p:spPr>
          <a:xfrm>
            <a:off x="6718004" y="2252222"/>
            <a:ext cx="6629394" cy="34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68BAB6-1561-4EBE-B85B-20C0660C0617}"/>
              </a:ext>
            </a:extLst>
          </p:cNvPr>
          <p:cNvCxnSpPr/>
          <p:nvPr/>
        </p:nvCxnSpPr>
        <p:spPr>
          <a:xfrm>
            <a:off x="2074069" y="570755"/>
            <a:ext cx="0" cy="2330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6124E2-F363-4152-8E88-0F14C85A148C}"/>
              </a:ext>
            </a:extLst>
          </p:cNvPr>
          <p:cNvSpPr txBox="1"/>
          <p:nvPr/>
        </p:nvSpPr>
        <p:spPr>
          <a:xfrm>
            <a:off x="2242379" y="500416"/>
            <a:ext cx="281938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선형분리가 불가능한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76ED20-7624-4780-ABFF-75BAA008D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7" b="48404"/>
          <a:stretch/>
        </p:blipFill>
        <p:spPr>
          <a:xfrm>
            <a:off x="1845469" y="1286018"/>
            <a:ext cx="9472394" cy="568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27270</TotalTime>
  <Words>385</Words>
  <Application>Microsoft Office PowerPoint</Application>
  <PresentationFormat>사용자 지정</PresentationFormat>
  <Paragraphs>106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맑은 고딕</vt:lpstr>
      <vt:lpstr>배달의민족 주아</vt:lpstr>
      <vt:lpstr>Arial</vt:lpstr>
      <vt:lpstr>Calibri</vt:lpstr>
      <vt:lpstr>Cambria Math</vt:lpstr>
      <vt:lpstr>Mangal</vt:lpstr>
      <vt:lpstr>Tahoma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El-Sana</dc:creator>
  <cp:lastModifiedBy>송석정</cp:lastModifiedBy>
  <cp:revision>477</cp:revision>
  <cp:lastPrinted>2018-03-21T01:38:39Z</cp:lastPrinted>
  <dcterms:created xsi:type="dcterms:W3CDTF">2017-04-06T11:00:31Z</dcterms:created>
  <dcterms:modified xsi:type="dcterms:W3CDTF">2018-05-30T01:44:47Z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